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57" r:id="rId3"/>
    <p:sldId id="265" r:id="rId4"/>
    <p:sldId id="263" r:id="rId5"/>
    <p:sldId id="264" r:id="rId6"/>
    <p:sldId id="288" r:id="rId7"/>
    <p:sldId id="276" r:id="rId8"/>
    <p:sldId id="277" r:id="rId9"/>
    <p:sldId id="278" r:id="rId10"/>
    <p:sldId id="303" r:id="rId11"/>
    <p:sldId id="309" r:id="rId12"/>
    <p:sldId id="279" r:id="rId13"/>
    <p:sldId id="281" r:id="rId14"/>
    <p:sldId id="280" r:id="rId15"/>
    <p:sldId id="296" r:id="rId16"/>
    <p:sldId id="310" r:id="rId17"/>
    <p:sldId id="289" r:id="rId18"/>
    <p:sldId id="311" r:id="rId19"/>
    <p:sldId id="312" r:id="rId20"/>
    <p:sldId id="313" r:id="rId21"/>
    <p:sldId id="287" r:id="rId22"/>
    <p:sldId id="314" r:id="rId23"/>
    <p:sldId id="291" r:id="rId24"/>
    <p:sldId id="292" r:id="rId25"/>
    <p:sldId id="297" r:id="rId26"/>
    <p:sldId id="315" r:id="rId27"/>
    <p:sldId id="293" r:id="rId28"/>
    <p:sldId id="294" r:id="rId29"/>
    <p:sldId id="295" r:id="rId30"/>
    <p:sldId id="298" r:id="rId31"/>
    <p:sldId id="299" r:id="rId32"/>
    <p:sldId id="300" r:id="rId33"/>
    <p:sldId id="305" r:id="rId34"/>
    <p:sldId id="30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 autoAdjust="0"/>
    <p:restoredTop sz="94660"/>
  </p:normalViewPr>
  <p:slideViewPr>
    <p:cSldViewPr>
      <p:cViewPr>
        <p:scale>
          <a:sx n="107" d="100"/>
          <a:sy n="107" d="100"/>
        </p:scale>
        <p:origin x="-9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03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40921-8BCA-4E2D-95AE-45B1FA52B98F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147E7-9026-4F7C-A727-06357A7D8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2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2B523-DD73-46B5-8367-7C18DEF4EEC6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11F4-227B-466D-9AD3-CD1BF0D51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11F4-227B-466D-9AD3-CD1BF0D510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88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11F4-227B-466D-9AD3-CD1BF0D5104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0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11F4-227B-466D-9AD3-CD1BF0D5104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11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11F4-227B-466D-9AD3-CD1BF0D5104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31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11F4-227B-466D-9AD3-CD1BF0D5104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549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11F4-227B-466D-9AD3-CD1BF0D5104A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8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4C8242-1B73-4CC5-9649-41EE93043544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4AED08-1063-43CE-9ED2-192661623AC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856984" cy="4013795"/>
          </a:xfrm>
        </p:spPr>
        <p:txBody>
          <a:bodyPr>
            <a:normAutofit/>
          </a:bodyPr>
          <a:lstStyle/>
          <a:p>
            <a:r>
              <a:rPr lang="en-GB" sz="4200" b="1" dirty="0"/>
              <a:t>A CASE STUDY: </a:t>
            </a:r>
            <a:r>
              <a:rPr lang="en-GB" sz="4200" b="1" dirty="0" smtClean="0"/>
              <a:t/>
            </a:r>
            <a:br>
              <a:rPr lang="en-GB" sz="4200" b="1" dirty="0" smtClean="0"/>
            </a:br>
            <a:r>
              <a:rPr lang="en-GB" sz="4200" b="1" dirty="0" smtClean="0"/>
              <a:t>WRITING </a:t>
            </a:r>
            <a:r>
              <a:rPr lang="en-GB" sz="4200" b="1" dirty="0"/>
              <a:t>A </a:t>
            </a:r>
            <a:r>
              <a:rPr lang="en-GB" sz="4200" b="1" dirty="0" smtClean="0"/>
              <a:t>SPANISH DICTIONARY </a:t>
            </a:r>
            <a:r>
              <a:rPr lang="en-GB" sz="4200" b="1" dirty="0"/>
              <a:t>AS A COLLABORATIVE TASK AMONG BEGINNER STUDENTS</a:t>
            </a:r>
            <a:endParaRPr lang="en-GB" sz="4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4626864"/>
            <a:ext cx="7772400" cy="1500187"/>
          </a:xfrm>
        </p:spPr>
        <p:txBody>
          <a:bodyPr/>
          <a:lstStyle/>
          <a:p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err="1" smtClean="0"/>
              <a:t>Nuria</a:t>
            </a:r>
            <a:r>
              <a:rPr lang="en-GB" dirty="0" smtClean="0"/>
              <a:t> </a:t>
            </a:r>
            <a:r>
              <a:rPr lang="en-GB" dirty="0" err="1" smtClean="0"/>
              <a:t>López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en-GB" dirty="0" smtClean="0"/>
              <a:t>Newcastle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4608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Group A dictionary: 208 words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Group B dictionary: 243 words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99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 smtClean="0"/>
              <a:t>Vocabulary Tests</a:t>
            </a:r>
            <a:r>
              <a:rPr lang="en-GB" sz="3600" dirty="0" smtClean="0"/>
              <a:t>: </a:t>
            </a:r>
            <a:r>
              <a:rPr lang="en-GB" sz="3600" dirty="0"/>
              <a:t>week </a:t>
            </a:r>
            <a:r>
              <a:rPr lang="en-GB" sz="3600" dirty="0" smtClean="0"/>
              <a:t>6 &amp; 12</a:t>
            </a:r>
            <a:endParaRPr lang="en-GB" sz="36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/>
              <a:t>Vocabulary </a:t>
            </a:r>
            <a:r>
              <a:rPr lang="en-GB" sz="3600" dirty="0"/>
              <a:t>seen in the 6 previous weeks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/>
              <a:t>Question </a:t>
            </a:r>
            <a:r>
              <a:rPr lang="en-GB" sz="3600" dirty="0"/>
              <a:t>1: receptive vocabulary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/>
              <a:t>Questions </a:t>
            </a:r>
            <a:r>
              <a:rPr lang="en-GB" sz="3600" dirty="0"/>
              <a:t>2 and 3: productive vocabulary</a:t>
            </a:r>
          </a:p>
          <a:p>
            <a:endParaRPr lang="en-GB" sz="3600" b="1" dirty="0"/>
          </a:p>
          <a:p>
            <a:endParaRPr lang="en-GB" sz="3600" b="1" dirty="0"/>
          </a:p>
          <a:p>
            <a:endParaRPr lang="en-GB" sz="3600" b="1" dirty="0"/>
          </a:p>
          <a:p>
            <a:r>
              <a:rPr lang="en-GB" sz="3600" b="1" dirty="0" smtClean="0"/>
              <a:t>Research </a:t>
            </a:r>
            <a:r>
              <a:rPr lang="en-GB" sz="3600" b="1" dirty="0"/>
              <a:t>question 1</a:t>
            </a:r>
          </a:p>
          <a:p>
            <a:r>
              <a:rPr lang="en-GB" sz="3600" dirty="0"/>
              <a:t>Has this task improved students’ vocabulary acquisition?</a:t>
            </a:r>
          </a:p>
          <a:p>
            <a:endParaRPr lang="en-GB" sz="3600" dirty="0"/>
          </a:p>
          <a:p>
            <a:endParaRPr lang="en-GB" sz="3600" dirty="0"/>
          </a:p>
        </p:txBody>
      </p:sp>
      <p:sp>
        <p:nvSpPr>
          <p:cNvPr id="5" name="Down Arrow 4"/>
          <p:cNvSpPr/>
          <p:nvPr/>
        </p:nvSpPr>
        <p:spPr>
          <a:xfrm>
            <a:off x="4139952" y="3641834"/>
            <a:ext cx="648072" cy="795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9269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Percentage of students who </a:t>
            </a:r>
            <a:r>
              <a:rPr lang="en-GB" sz="3600" dirty="0" smtClean="0"/>
              <a:t>got higher marks when in experimental group</a:t>
            </a:r>
            <a:endParaRPr lang="en-GB" sz="3600" dirty="0"/>
          </a:p>
        </p:txBody>
      </p:sp>
      <p:pic>
        <p:nvPicPr>
          <p:cNvPr id="717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626469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2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2068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Percentage of students in relation to mark increase</a:t>
            </a:r>
          </a:p>
          <a:p>
            <a:endParaRPr lang="en-GB" sz="3600" dirty="0" smtClean="0"/>
          </a:p>
        </p:txBody>
      </p:sp>
      <p:pic>
        <p:nvPicPr>
          <p:cNvPr id="4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62473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2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Percentage of students </a:t>
            </a:r>
            <a:r>
              <a:rPr lang="en-GB" sz="3600" dirty="0" smtClean="0"/>
              <a:t>with higher marks in </a:t>
            </a:r>
            <a:r>
              <a:rPr lang="en-GB" sz="3600" dirty="0"/>
              <a:t>Q1, Q2 and </a:t>
            </a:r>
            <a:r>
              <a:rPr lang="en-GB" sz="3600" dirty="0" smtClean="0"/>
              <a:t>Q3</a:t>
            </a:r>
          </a:p>
          <a:p>
            <a:endParaRPr lang="en-GB" sz="3600" dirty="0"/>
          </a:p>
          <a:p>
            <a:r>
              <a:rPr lang="en-GB" sz="3600" dirty="0" smtClean="0"/>
              <a:t>Q1: 66.6%</a:t>
            </a:r>
          </a:p>
          <a:p>
            <a:endParaRPr lang="en-GB" sz="3600" dirty="0" smtClean="0"/>
          </a:p>
          <a:p>
            <a:r>
              <a:rPr lang="en-GB" sz="3600" dirty="0" smtClean="0"/>
              <a:t>Q2: </a:t>
            </a:r>
            <a:r>
              <a:rPr lang="en-GB" sz="3600" smtClean="0"/>
              <a:t>63.6%</a:t>
            </a:r>
          </a:p>
          <a:p>
            <a:endParaRPr lang="en-GB" sz="3600" dirty="0" smtClean="0"/>
          </a:p>
          <a:p>
            <a:r>
              <a:rPr lang="en-GB" sz="3600" dirty="0" smtClean="0"/>
              <a:t>Q2: 63%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405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GB" b="1" dirty="0" smtClean="0"/>
              <a:t>Research question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/>
              <a:t>Has this task improved students’ vocabulary acquisition</a:t>
            </a:r>
            <a:r>
              <a:rPr lang="en-GB" sz="3600" b="1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► Yes, it has for high percentage of students (although with irregular mark increases)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► It has also improved both receptive and productive vocabulary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4577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3522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3600" b="1" dirty="0" smtClean="0"/>
              <a:t>Questionnaire 1</a:t>
            </a:r>
            <a:r>
              <a:rPr lang="en-GB" sz="3600" dirty="0" smtClean="0"/>
              <a:t>: pre-task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b="1" dirty="0" smtClean="0"/>
              <a:t>Questionnaire 2</a:t>
            </a:r>
            <a:r>
              <a:rPr lang="en-GB" sz="3600" dirty="0" smtClean="0"/>
              <a:t>: post-task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600" b="1" dirty="0" smtClean="0"/>
              <a:t>Research question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Has </a:t>
            </a:r>
            <a:r>
              <a:rPr lang="en-GB" sz="3600" dirty="0"/>
              <a:t>this task had any impact on the students’ approach to vocabulary learning? Do they think the task was useful? </a:t>
            </a:r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4" name="Down Arrow 3"/>
          <p:cNvSpPr/>
          <p:nvPr/>
        </p:nvSpPr>
        <p:spPr>
          <a:xfrm>
            <a:off x="4139952" y="2780928"/>
            <a:ext cx="648072" cy="795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52"/>
            <a:ext cx="8229600" cy="990600"/>
          </a:xfrm>
        </p:spPr>
        <p:txBody>
          <a:bodyPr/>
          <a:lstStyle/>
          <a:p>
            <a:r>
              <a:rPr lang="en-GB" b="1" dirty="0" smtClean="0"/>
              <a:t>Questionnaire 1: pre-task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099765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□ I </a:t>
            </a:r>
            <a:r>
              <a:rPr lang="en-GB" sz="3200" b="1" dirty="0" smtClean="0"/>
              <a:t>do not </a:t>
            </a:r>
            <a:r>
              <a:rPr lang="en-GB" sz="3200" dirty="0" smtClean="0"/>
              <a:t>specifically devote time to learn new vocabulary. I learn new words through general practice of the language, ….</a:t>
            </a:r>
          </a:p>
          <a:p>
            <a:endParaRPr lang="en-GB" sz="3200" dirty="0" smtClean="0"/>
          </a:p>
          <a:p>
            <a:r>
              <a:rPr lang="en-GB" sz="3200" dirty="0" smtClean="0"/>
              <a:t>□ I </a:t>
            </a:r>
            <a:r>
              <a:rPr lang="en-GB" sz="3200" b="1" dirty="0" smtClean="0"/>
              <a:t>specifically</a:t>
            </a:r>
            <a:r>
              <a:rPr lang="en-GB" sz="3200" dirty="0" smtClean="0"/>
              <a:t> devote time to learn new vocabulary </a:t>
            </a:r>
            <a:endParaRPr lang="en-GB" sz="3200" dirty="0"/>
          </a:p>
          <a:p>
            <a:r>
              <a:rPr lang="en-GB" sz="3200" dirty="0" smtClean="0"/>
              <a:t>	□ </a:t>
            </a:r>
            <a:r>
              <a:rPr lang="en-GB" sz="3200" dirty="0"/>
              <a:t>regularly (i.e., every week, after a new</a:t>
            </a:r>
          </a:p>
          <a:p>
            <a:r>
              <a:rPr lang="en-GB" sz="3200" dirty="0"/>
              <a:t>             topic has been covered in class, etc.)</a:t>
            </a:r>
          </a:p>
          <a:p>
            <a:r>
              <a:rPr lang="en-GB" sz="3200" dirty="0" smtClean="0"/>
              <a:t>	□ </a:t>
            </a:r>
            <a:r>
              <a:rPr lang="en-GB" sz="3200" dirty="0"/>
              <a:t>when revising for assignments </a:t>
            </a:r>
          </a:p>
          <a:p>
            <a:r>
              <a:rPr lang="en-GB" sz="3200" dirty="0" smtClean="0"/>
              <a:t>	□ </a:t>
            </a:r>
            <a:r>
              <a:rPr lang="en-GB" sz="3200" dirty="0"/>
              <a:t>other? (Please explain below)</a:t>
            </a:r>
          </a:p>
          <a:p>
            <a:endParaRPr lang="en-GB" sz="3200" dirty="0" smtClean="0"/>
          </a:p>
          <a:p>
            <a:r>
              <a:rPr lang="en-GB" sz="3200" dirty="0" smtClean="0"/>
              <a:t>       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723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76875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0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76875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0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r>
              <a:rPr lang="en-GB" sz="4200" b="1" dirty="0" smtClean="0"/>
              <a:t>Background: why this study?</a:t>
            </a:r>
            <a:endParaRPr lang="en-GB" sz="4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400" dirty="0" smtClean="0"/>
              <a:t>► to enhance vocabulary acquisition </a:t>
            </a:r>
          </a:p>
          <a:p>
            <a:pPr marL="0" indent="0">
              <a:buNone/>
            </a:pPr>
            <a:r>
              <a:rPr lang="en-GB" sz="3400" dirty="0" smtClean="0"/>
              <a:t>► to change attitude/approach towards vocabulary learning</a:t>
            </a:r>
          </a:p>
          <a:p>
            <a:pPr marL="0" indent="0">
              <a:spcBef>
                <a:spcPts val="1200"/>
              </a:spcBef>
              <a:buNone/>
            </a:pPr>
            <a:endParaRPr lang="en-GB" sz="3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GB" sz="3400" dirty="0" smtClean="0"/>
              <a:t>Task </a:t>
            </a:r>
            <a:r>
              <a:rPr lang="en-GB" sz="3400" dirty="0"/>
              <a:t>proposed: </a:t>
            </a:r>
            <a:r>
              <a:rPr lang="en-GB" sz="3400" b="1" dirty="0"/>
              <a:t>create your own Spanish dictionary as a collaborative task</a:t>
            </a:r>
          </a:p>
          <a:p>
            <a:pPr marL="0" indent="0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41625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GB" b="1" dirty="0"/>
              <a:t>Questionnaire </a:t>
            </a:r>
            <a:r>
              <a:rPr lang="en-GB" b="1" dirty="0" smtClean="0"/>
              <a:t>2: post-task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05273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Do you think that, as a result of your participation in the task, you will devote more time to learn Spanish vocabulary in the future?</a:t>
            </a:r>
          </a:p>
        </p:txBody>
      </p:sp>
      <p:pic>
        <p:nvPicPr>
          <p:cNvPr id="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597666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5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/>
          <a:lstStyle/>
          <a:p>
            <a:r>
              <a:rPr lang="en-GB" b="1" dirty="0"/>
              <a:t>Questionnaire 2: post-task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965041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dirty="0" smtClean="0"/>
              <a:t>□ </a:t>
            </a:r>
            <a:r>
              <a:rPr lang="en-GB" sz="3000" dirty="0"/>
              <a:t>I think my participation helped me to learn more words in Spanish.</a:t>
            </a:r>
          </a:p>
          <a:p>
            <a:r>
              <a:rPr lang="en-GB" sz="3000" dirty="0"/>
              <a:t>□ I think my participation helped me to learn more words in Spanish </a:t>
            </a:r>
            <a:r>
              <a:rPr lang="en-GB" sz="3000" u="sng" dirty="0"/>
              <a:t>and</a:t>
            </a:r>
            <a:r>
              <a:rPr lang="en-GB" sz="3000" dirty="0"/>
              <a:t> to understand better how to use them.</a:t>
            </a:r>
          </a:p>
          <a:p>
            <a:r>
              <a:rPr lang="en-GB" sz="3000" dirty="0"/>
              <a:t>□ I think my participation did not help me to learn more words in Spanish, </a:t>
            </a:r>
            <a:r>
              <a:rPr lang="en-GB" sz="3000" u="sng" dirty="0"/>
              <a:t>but</a:t>
            </a:r>
            <a:r>
              <a:rPr lang="en-GB" sz="3000" dirty="0"/>
              <a:t> it did help me to understand better how to use the words I learnt.</a:t>
            </a:r>
          </a:p>
          <a:p>
            <a:r>
              <a:rPr lang="en-GB" sz="3000" dirty="0"/>
              <a:t>□ I think my participation did </a:t>
            </a:r>
            <a:r>
              <a:rPr lang="en-GB" sz="3000" u="sng" dirty="0"/>
              <a:t>not</a:t>
            </a:r>
            <a:r>
              <a:rPr lang="en-GB" sz="3000" dirty="0"/>
              <a:t> help me to learn more words in Spanish or to understand better how to use them</a:t>
            </a:r>
            <a:r>
              <a:rPr lang="en-GB" sz="3000" dirty="0" smtClean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8862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29593"/>
            <a:ext cx="6984776" cy="479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427984" y="1988840"/>
            <a:ext cx="194421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/>
          <a:lstStyle/>
          <a:p>
            <a:r>
              <a:rPr lang="en-GB" b="1" dirty="0"/>
              <a:t>Questionnaire 2: post-task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Do you think you benefited from doing this task in a group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984776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7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9552" y="620688"/>
            <a:ext cx="3384376" cy="1872208"/>
          </a:xfrm>
          <a:prstGeom prst="wedgeRoundRectCallout">
            <a:avLst>
              <a:gd name="adj1" fmla="val -60773"/>
              <a:gd name="adj2" fmla="val 35394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Everyone’s different ideas helped in gathering new vocab.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55576" y="4728998"/>
            <a:ext cx="3157410" cy="1580322"/>
          </a:xfrm>
          <a:prstGeom prst="wedgeRoundRectCallout">
            <a:avLst>
              <a:gd name="adj1" fmla="val -63116"/>
              <a:gd name="adj2" fmla="val 42486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More people meant more words and definitions.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115616" y="2924944"/>
            <a:ext cx="2736304" cy="1296144"/>
          </a:xfrm>
          <a:prstGeom prst="wedgeRoundRectCallout">
            <a:avLst>
              <a:gd name="adj1" fmla="val -61894"/>
              <a:gd name="adj2" fmla="val 36631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Provides a better range of vocabulary.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580112" y="836712"/>
            <a:ext cx="3024336" cy="1050925"/>
          </a:xfrm>
          <a:prstGeom prst="wedgeRoundRectCallout">
            <a:avLst>
              <a:gd name="adj1" fmla="val -62500"/>
              <a:gd name="adj2" fmla="val 43477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It made me do it. More motivation.</a:t>
            </a: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220072" y="2564904"/>
            <a:ext cx="3419778" cy="1728192"/>
          </a:xfrm>
          <a:prstGeom prst="wedgeRoundRectCallout">
            <a:avLst>
              <a:gd name="adj1" fmla="val -58493"/>
              <a:gd name="adj2" fmla="val 48487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Yes, because it makes you do it, otherwise might not try hard enough.</a:t>
            </a: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508104" y="4797152"/>
            <a:ext cx="3060051" cy="936104"/>
          </a:xfrm>
          <a:prstGeom prst="wedgeRoundRectCallout">
            <a:avLst>
              <a:gd name="adj1" fmla="val -45051"/>
              <a:gd name="adj2" fmla="val 68829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Less pressure on individual.</a:t>
            </a: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/>
          <a:lstStyle/>
          <a:p>
            <a:r>
              <a:rPr lang="en-GB" b="1" dirty="0"/>
              <a:t>Research question </a:t>
            </a:r>
            <a:r>
              <a:rPr lang="en-GB" b="1" dirty="0" smtClean="0"/>
              <a:t>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90872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b="1" dirty="0"/>
              <a:t>Has this task had any impact on the students’ approach to vocabulary </a:t>
            </a:r>
            <a:r>
              <a:rPr lang="en-GB" sz="3600" b="1" dirty="0" smtClean="0"/>
              <a:t>learning? Do they think they task was useful? </a:t>
            </a:r>
          </a:p>
          <a:p>
            <a:pPr algn="just"/>
            <a:endParaRPr lang="en-GB" sz="3600" b="1" dirty="0"/>
          </a:p>
          <a:p>
            <a:r>
              <a:rPr lang="en-GB" sz="3600" dirty="0" smtClean="0"/>
              <a:t>► Most students intend to devote more time to vocabulary learning</a:t>
            </a:r>
          </a:p>
          <a:p>
            <a:r>
              <a:rPr lang="en-GB" sz="3600" dirty="0"/>
              <a:t>► </a:t>
            </a:r>
            <a:r>
              <a:rPr lang="en-GB" sz="3600" dirty="0" smtClean="0"/>
              <a:t>All students think task was useful </a:t>
            </a:r>
          </a:p>
          <a:p>
            <a:r>
              <a:rPr lang="en-GB" sz="3600" dirty="0" smtClean="0"/>
              <a:t>► Most students think they benefited from working in a group</a:t>
            </a:r>
          </a:p>
          <a:p>
            <a:pPr algn="just"/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76956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144488"/>
            <a:ext cx="82296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3600" b="1" dirty="0"/>
              <a:t>Questionnaire </a:t>
            </a:r>
            <a:r>
              <a:rPr lang="en-GB" sz="3600" b="1" dirty="0" smtClean="0"/>
              <a:t>2</a:t>
            </a:r>
            <a:r>
              <a:rPr lang="en-GB" sz="3600" dirty="0" smtClean="0"/>
              <a:t>: post-task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endParaRPr lang="en-GB" sz="3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600" b="1" dirty="0" smtClean="0"/>
              <a:t>Research </a:t>
            </a:r>
            <a:r>
              <a:rPr lang="en-GB" sz="3600" b="1" dirty="0"/>
              <a:t>question </a:t>
            </a:r>
            <a:r>
              <a:rPr lang="en-GB" sz="3600" b="1" dirty="0" smtClean="0"/>
              <a:t>3</a:t>
            </a:r>
            <a:endParaRPr lang="en-GB" sz="3600" b="1" dirty="0"/>
          </a:p>
          <a:p>
            <a:pPr marL="0" indent="0">
              <a:buNone/>
            </a:pPr>
            <a:r>
              <a:rPr lang="en-GB" sz="3600" dirty="0" smtClean="0"/>
              <a:t>Have </a:t>
            </a:r>
            <a:r>
              <a:rPr lang="en-GB" sz="3600" dirty="0"/>
              <a:t>students enjoyed this task? Do they think it should be introduced in their course?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39952" y="2420888"/>
            <a:ext cx="648072" cy="795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r>
              <a:rPr lang="en-GB" b="1" dirty="0" smtClean="0"/>
              <a:t>Questionnaire 2: post-task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1117193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Did you enjoy doing this task?</a:t>
            </a:r>
          </a:p>
          <a:p>
            <a:endParaRPr lang="en-GB" sz="3200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12879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67544" y="1052736"/>
            <a:ext cx="3096344" cy="1368152"/>
          </a:xfrm>
          <a:prstGeom prst="wedgeRoundRectCallout">
            <a:avLst>
              <a:gd name="adj1" fmla="val -40933"/>
              <a:gd name="adj2" fmla="val 65562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Yes, a different way of learning new words.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427985" y="1052736"/>
            <a:ext cx="4248471" cy="2232248"/>
          </a:xfrm>
          <a:prstGeom prst="wedgeRoundRectCallout">
            <a:avLst>
              <a:gd name="adj1" fmla="val -39065"/>
              <a:gd name="adj2" fmla="val 60987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Keeping track of Spanish. As we only have 3 hours seminar per week, doing the task helped me memorise the Spanish.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076056" y="4149080"/>
            <a:ext cx="3384375" cy="1020762"/>
          </a:xfrm>
          <a:prstGeom prst="wedgeRoundRectCallout">
            <a:avLst>
              <a:gd name="adj1" fmla="val -36964"/>
              <a:gd name="adj2" fmla="val 67390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Interesting way of learning, unusual.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11560" y="3717032"/>
            <a:ext cx="2865065" cy="1728192"/>
          </a:xfrm>
          <a:prstGeom prst="wedgeRoundRectCallout">
            <a:avLst>
              <a:gd name="adj1" fmla="val -58719"/>
              <a:gd name="adj2" fmla="val 40503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It was useful to group the vocab we’d learnt together.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r>
              <a:rPr lang="en-GB" b="1" dirty="0" smtClean="0"/>
              <a:t>Questionnaire 2: post-task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105273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Do you think a task like this should be introduced in your language course?</a:t>
            </a:r>
          </a:p>
          <a:p>
            <a:endParaRPr lang="en-GB" sz="3200" dirty="0"/>
          </a:p>
        </p:txBody>
      </p:sp>
      <p:pic>
        <p:nvPicPr>
          <p:cNvPr id="7170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840760" cy="413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1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>
            <a:normAutofit/>
          </a:bodyPr>
          <a:lstStyle/>
          <a:p>
            <a:r>
              <a:rPr lang="en-GB" sz="4200" b="1" dirty="0" smtClean="0"/>
              <a:t>Research questions</a:t>
            </a:r>
            <a:endParaRPr lang="en-GB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92899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400" dirty="0" smtClean="0"/>
              <a:t>1. Has </a:t>
            </a:r>
            <a:r>
              <a:rPr lang="en-GB" sz="3400" dirty="0"/>
              <a:t>this task improved students’ vocabulary acquisition</a:t>
            </a:r>
            <a:r>
              <a:rPr lang="en-GB" sz="34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GB" sz="3400" dirty="0" smtClean="0"/>
          </a:p>
          <a:p>
            <a:pPr marL="0" indent="0">
              <a:buNone/>
            </a:pPr>
            <a:r>
              <a:rPr lang="en-GB" sz="3400" dirty="0" smtClean="0"/>
              <a:t>2</a:t>
            </a:r>
            <a:r>
              <a:rPr lang="en-GB" sz="3400" dirty="0"/>
              <a:t>. Has this task had any impact on the students’ approach to vocabulary </a:t>
            </a:r>
            <a:r>
              <a:rPr lang="en-GB" sz="3400" dirty="0" smtClean="0"/>
              <a:t>learning</a:t>
            </a:r>
            <a:r>
              <a:rPr lang="en-GB" sz="3400" dirty="0"/>
              <a:t>? </a:t>
            </a:r>
            <a:r>
              <a:rPr lang="en-GB" sz="3400" dirty="0" smtClean="0"/>
              <a:t>Do they think the task was useful? </a:t>
            </a:r>
          </a:p>
          <a:p>
            <a:pPr marL="0" indent="0">
              <a:spcBef>
                <a:spcPts val="0"/>
              </a:spcBef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 smtClean="0"/>
              <a:t>3</a:t>
            </a:r>
            <a:r>
              <a:rPr lang="en-GB" sz="3400" dirty="0"/>
              <a:t>. Have </a:t>
            </a:r>
            <a:r>
              <a:rPr lang="en-GB" sz="3400" dirty="0" smtClean="0"/>
              <a:t>students enjoyed </a:t>
            </a:r>
            <a:r>
              <a:rPr lang="en-GB" sz="3400" dirty="0"/>
              <a:t>this </a:t>
            </a:r>
            <a:r>
              <a:rPr lang="en-GB" sz="3400" dirty="0" smtClean="0"/>
              <a:t>task? Do they think it should be introduced in their course? </a:t>
            </a:r>
            <a:endParaRPr lang="en-GB" sz="3400" dirty="0"/>
          </a:p>
          <a:p>
            <a:pPr marL="0" indent="0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0482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427984" y="836712"/>
            <a:ext cx="4248472" cy="1800200"/>
          </a:xfrm>
          <a:prstGeom prst="wedgeRoundRectCallout">
            <a:avLst>
              <a:gd name="adj1" fmla="val -36832"/>
              <a:gd name="adj2" fmla="val 59994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Helps you recap key words at the end of each session and provides a good work database.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51520" y="3501008"/>
            <a:ext cx="3528392" cy="1872208"/>
          </a:xfrm>
          <a:prstGeom prst="wedgeRoundRectCallout">
            <a:avLst>
              <a:gd name="adj1" fmla="val -39960"/>
              <a:gd name="adj2" fmla="val 60458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Good for revision at the end of year and encourages learning throughout.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644008" y="3444619"/>
            <a:ext cx="4032448" cy="2144622"/>
          </a:xfrm>
          <a:prstGeom prst="wedgeRoundRectCallout">
            <a:avLst>
              <a:gd name="adj1" fmla="val -35553"/>
              <a:gd name="adj2" fmla="val 61670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It is very beneficial as by the end we will all have a good amount of vocab to learn and revise for the exam.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23528" y="1010183"/>
            <a:ext cx="3312368" cy="1266689"/>
          </a:xfrm>
          <a:prstGeom prst="wedgeRoundRectCallout">
            <a:avLst>
              <a:gd name="adj1" fmla="val -38987"/>
              <a:gd name="adj2" fmla="val 62028"/>
              <a:gd name="adj3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It is a useful thing to have for revision for exams.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GB" b="1" dirty="0"/>
              <a:t>Research question </a:t>
            </a:r>
            <a:r>
              <a:rPr lang="en-GB" b="1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600" b="1" dirty="0"/>
              <a:t>Have students enjoyed this task? Do they think it should be introduced in their course? </a:t>
            </a:r>
            <a:endParaRPr lang="en-GB" sz="3600" b="1" dirty="0" smtClean="0"/>
          </a:p>
          <a:p>
            <a:pPr marL="0" indent="0" algn="just">
              <a:buNone/>
            </a:pPr>
            <a:endParaRPr lang="en-GB" sz="3600" b="1" dirty="0" smtClean="0"/>
          </a:p>
          <a:p>
            <a:pPr marL="0" indent="0" algn="just">
              <a:buNone/>
            </a:pPr>
            <a:r>
              <a:rPr lang="en-GB" sz="3600" dirty="0"/>
              <a:t>► </a:t>
            </a:r>
            <a:r>
              <a:rPr lang="en-GB" sz="3600" dirty="0" smtClean="0"/>
              <a:t>Most students enjoyed the task</a:t>
            </a:r>
          </a:p>
          <a:p>
            <a:pPr marL="0" indent="0">
              <a:buNone/>
            </a:pPr>
            <a:r>
              <a:rPr lang="en-GB" sz="3600" dirty="0"/>
              <a:t>► M</a:t>
            </a:r>
            <a:r>
              <a:rPr lang="en-GB" sz="3600" dirty="0" smtClean="0"/>
              <a:t>ost students would like to have this task in their course</a:t>
            </a:r>
            <a:endParaRPr lang="en-GB" sz="3600" dirty="0"/>
          </a:p>
          <a:p>
            <a:pPr marL="0" indent="0" algn="just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2771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60"/>
            <a:ext cx="8229600" cy="990600"/>
          </a:xfrm>
        </p:spPr>
        <p:txBody>
          <a:bodyPr/>
          <a:lstStyle/>
          <a:p>
            <a:r>
              <a:rPr lang="en-GB" b="1" dirty="0" smtClean="0"/>
              <a:t>Results: </a:t>
            </a:r>
            <a:r>
              <a:rPr lang="en-GB" b="1" dirty="0"/>
              <a:t>g</a:t>
            </a:r>
            <a:r>
              <a:rPr lang="en-GB" b="1" dirty="0" smtClean="0"/>
              <a:t>roup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/>
              <a:t>Group </a:t>
            </a:r>
            <a:r>
              <a:rPr lang="en-GB" sz="3600" b="1" dirty="0"/>
              <a:t>interviews: </a:t>
            </a:r>
            <a:r>
              <a:rPr lang="en-GB" sz="3600" dirty="0"/>
              <a:t>week 13 (4 </a:t>
            </a:r>
            <a:r>
              <a:rPr lang="en-GB" sz="3600" dirty="0" err="1"/>
              <a:t>sts</a:t>
            </a:r>
            <a:r>
              <a:rPr lang="en-GB" sz="3600" dirty="0"/>
              <a:t>.) &amp; week 14 (2 </a:t>
            </a:r>
            <a:r>
              <a:rPr lang="en-GB" sz="3600" dirty="0" err="1"/>
              <a:t>sts</a:t>
            </a:r>
            <a:r>
              <a:rPr lang="en-GB" sz="3600" dirty="0"/>
              <a:t>.)</a:t>
            </a:r>
          </a:p>
          <a:p>
            <a:pPr marL="0" indent="0">
              <a:buNone/>
            </a:pPr>
            <a:r>
              <a:rPr lang="en-GB" sz="3600" dirty="0"/>
              <a:t>► Test </a:t>
            </a:r>
            <a:r>
              <a:rPr lang="en-GB" sz="3600" dirty="0" smtClean="0"/>
              <a:t>as a motivation for learning</a:t>
            </a:r>
          </a:p>
          <a:p>
            <a:pPr marL="0" indent="0">
              <a:buNone/>
            </a:pPr>
            <a:r>
              <a:rPr lang="en-GB" sz="3600" dirty="0" smtClean="0"/>
              <a:t>► Follow-up activities with </a:t>
            </a:r>
            <a:r>
              <a:rPr lang="en-GB" sz="3600" dirty="0"/>
              <a:t>the words introduced in the </a:t>
            </a:r>
            <a:r>
              <a:rPr lang="en-GB" sz="3600" dirty="0" smtClean="0"/>
              <a:t>dictionary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► O</a:t>
            </a:r>
            <a:r>
              <a:rPr lang="en-GB" sz="3600" dirty="0" smtClean="0"/>
              <a:t>rganise words following textbook units</a:t>
            </a:r>
          </a:p>
          <a:p>
            <a:pPr marL="0" indent="0">
              <a:buNone/>
            </a:pPr>
            <a:r>
              <a:rPr lang="en-GB" sz="3600" dirty="0" smtClean="0"/>
              <a:t>► Working </a:t>
            </a:r>
            <a:r>
              <a:rPr lang="en-GB" sz="3600" dirty="0"/>
              <a:t>on the dictionary as part of their </a:t>
            </a:r>
            <a:r>
              <a:rPr lang="en-GB" sz="3600" dirty="0" smtClean="0"/>
              <a:t>homework</a:t>
            </a:r>
          </a:p>
          <a:p>
            <a:pPr algn="just">
              <a:buFontTx/>
              <a:buChar char="-"/>
            </a:pPr>
            <a:endParaRPr lang="en-GB" sz="3600" dirty="0" smtClean="0"/>
          </a:p>
          <a:p>
            <a:pPr algn="just">
              <a:buFontTx/>
              <a:buChar char="-"/>
            </a:pPr>
            <a:endParaRPr lang="en-GB" sz="3600" dirty="0" smtClean="0"/>
          </a:p>
          <a:p>
            <a:pPr marL="0" indent="0" algn="just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3491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990600"/>
          </a:xfrm>
        </p:spPr>
        <p:txBody>
          <a:bodyPr/>
          <a:lstStyle/>
          <a:p>
            <a:r>
              <a:rPr lang="en-GB" b="1" dirty="0"/>
              <a:t>Conclusions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4392488" cy="518457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400" dirty="0">
                <a:solidFill>
                  <a:schemeClr val="tx1"/>
                </a:solidFill>
              </a:rPr>
              <a:t>►</a:t>
            </a:r>
            <a:r>
              <a:rPr lang="en-GB" sz="3400" dirty="0" smtClean="0">
                <a:solidFill>
                  <a:schemeClr val="tx1"/>
                </a:solidFill>
              </a:rPr>
              <a:t> motivation </a:t>
            </a:r>
            <a:r>
              <a:rPr lang="en-GB" sz="3400" dirty="0">
                <a:solidFill>
                  <a:schemeClr val="tx1"/>
                </a:solidFill>
              </a:rPr>
              <a:t>and engagement</a:t>
            </a:r>
          </a:p>
          <a:p>
            <a:pPr algn="l">
              <a:spcBef>
                <a:spcPts val="0"/>
              </a:spcBef>
            </a:pPr>
            <a:r>
              <a:rPr lang="en-GB" sz="3400" dirty="0">
                <a:solidFill>
                  <a:schemeClr val="tx1"/>
                </a:solidFill>
              </a:rPr>
              <a:t>►</a:t>
            </a:r>
            <a:r>
              <a:rPr lang="en-GB" sz="3400" dirty="0" smtClean="0">
                <a:solidFill>
                  <a:schemeClr val="tx1"/>
                </a:solidFill>
              </a:rPr>
              <a:t> attitude </a:t>
            </a:r>
            <a:r>
              <a:rPr lang="en-GB" sz="3400" dirty="0">
                <a:solidFill>
                  <a:schemeClr val="tx1"/>
                </a:solidFill>
              </a:rPr>
              <a:t>towards vocabulary </a:t>
            </a:r>
            <a:r>
              <a:rPr lang="en-GB" sz="3400" dirty="0" smtClean="0">
                <a:solidFill>
                  <a:schemeClr val="tx1"/>
                </a:solidFill>
              </a:rPr>
              <a:t>learning</a:t>
            </a:r>
          </a:p>
          <a:p>
            <a:pPr algn="l">
              <a:spcBef>
                <a:spcPts val="0"/>
              </a:spcBef>
            </a:pPr>
            <a:r>
              <a:rPr lang="en-GB" sz="3400" dirty="0" smtClean="0">
                <a:solidFill>
                  <a:schemeClr val="tx1"/>
                </a:solidFill>
              </a:rPr>
              <a:t>► (very) significant improvement in some cases</a:t>
            </a:r>
            <a:endParaRPr lang="en-GB" sz="3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GB" sz="3400" dirty="0">
                <a:solidFill>
                  <a:schemeClr val="tx1"/>
                </a:solidFill>
              </a:rPr>
              <a:t>►</a:t>
            </a:r>
            <a:r>
              <a:rPr lang="en-GB" sz="3400" dirty="0" smtClean="0">
                <a:solidFill>
                  <a:schemeClr val="tx1"/>
                </a:solidFill>
              </a:rPr>
              <a:t> impact </a:t>
            </a:r>
            <a:r>
              <a:rPr lang="en-GB" sz="3400" dirty="0">
                <a:solidFill>
                  <a:schemeClr val="tx1"/>
                </a:solidFill>
              </a:rPr>
              <a:t>on </a:t>
            </a:r>
            <a:r>
              <a:rPr lang="en-GB" sz="3400" dirty="0" smtClean="0">
                <a:solidFill>
                  <a:schemeClr val="tx1"/>
                </a:solidFill>
              </a:rPr>
              <a:t>receptive </a:t>
            </a:r>
            <a:r>
              <a:rPr lang="en-GB" sz="3400" dirty="0">
                <a:solidFill>
                  <a:schemeClr val="tx1"/>
                </a:solidFill>
              </a:rPr>
              <a:t>and  productive </a:t>
            </a:r>
            <a:r>
              <a:rPr lang="en-GB" sz="3400" dirty="0" smtClean="0">
                <a:solidFill>
                  <a:schemeClr val="tx1"/>
                </a:solidFill>
              </a:rPr>
              <a:t>vocabulary</a:t>
            </a:r>
            <a:endParaRPr lang="en-GB" sz="3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040" y="1412776"/>
            <a:ext cx="4032448" cy="4128864"/>
          </a:xfrm>
        </p:spPr>
        <p:txBody>
          <a:bodyPr>
            <a:normAutofit/>
          </a:bodyPr>
          <a:lstStyle/>
          <a:p>
            <a:pPr algn="l"/>
            <a:r>
              <a:rPr lang="en-GB" sz="3400" dirty="0" smtClean="0">
                <a:solidFill>
                  <a:schemeClr val="tx1"/>
                </a:solidFill>
              </a:rPr>
              <a:t>► improvement </a:t>
            </a:r>
            <a:r>
              <a:rPr lang="en-GB" sz="3400" dirty="0">
                <a:solidFill>
                  <a:schemeClr val="tx1"/>
                </a:solidFill>
              </a:rPr>
              <a:t>achieved in </a:t>
            </a:r>
            <a:r>
              <a:rPr lang="en-GB" sz="3400" dirty="0" smtClean="0">
                <a:solidFill>
                  <a:schemeClr val="tx1"/>
                </a:solidFill>
              </a:rPr>
              <a:t>many cases not significant</a:t>
            </a:r>
            <a:endParaRPr lang="en-GB" sz="3400" dirty="0">
              <a:solidFill>
                <a:schemeClr val="tx1"/>
              </a:solidFill>
            </a:endParaRPr>
          </a:p>
          <a:p>
            <a:endParaRPr lang="en-GB" sz="3400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upload.wikimedia.org/wikipedia/commons/7/7e/Thumbs-up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08720"/>
            <a:ext cx="1064344" cy="95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media.campustimes.org/2011/12/thumbs-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006390"/>
            <a:ext cx="648072" cy="83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GB" b="1" dirty="0"/>
              <a:t>The road ahead</a:t>
            </a:r>
            <a:endParaRPr lang="en-GB" dirty="0"/>
          </a:p>
        </p:txBody>
      </p:sp>
      <p:pic>
        <p:nvPicPr>
          <p:cNvPr id="3" name="Picture 2" descr="https://encrypted-tbn3.google.com/images?q=tbn:ANd9GcT6vxdhQQFYkkuB_rn71I0vh-seSL7Em9jjL1bdwYn6gTxiUYT1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1268760"/>
            <a:ext cx="4176463" cy="292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428902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► </a:t>
            </a:r>
            <a:r>
              <a:rPr lang="en-GB" sz="3600" dirty="0" smtClean="0"/>
              <a:t>complement the dictionary task </a:t>
            </a:r>
            <a:r>
              <a:rPr lang="en-GB" sz="3600" dirty="0"/>
              <a:t>with </a:t>
            </a:r>
            <a:r>
              <a:rPr lang="en-GB" sz="3600" dirty="0" smtClean="0"/>
              <a:t>follow-up activities</a:t>
            </a:r>
          </a:p>
          <a:p>
            <a:r>
              <a:rPr lang="en-GB" sz="3600" dirty="0"/>
              <a:t>► </a:t>
            </a:r>
            <a:r>
              <a:rPr lang="en-GB" sz="3600" dirty="0" smtClean="0"/>
              <a:t>consider the introduction of vocabulary tests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398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35496" y="2420888"/>
            <a:ext cx="3744416" cy="2520280"/>
          </a:xfrm>
          <a:prstGeom prst="flowChart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30</a:t>
            </a:r>
            <a:r>
              <a:rPr lang="en-US" sz="2200" dirty="0" smtClean="0">
                <a:latin typeface="+mj-lt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PARTICIPANTS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i="1" dirty="0" smtClean="0">
                <a:latin typeface="+mj-lt"/>
                <a:ea typeface="Calibri" pitchFamily="34" charset="0"/>
                <a:cs typeface="Times New Roman" pitchFamily="18" charset="0"/>
              </a:rPr>
              <a:t>Business Spanish 1</a:t>
            </a:r>
            <a:endParaRPr kumimoji="0" lang="en-US" sz="2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+mj-lt"/>
                <a:cs typeface="Times New Roman" pitchFamily="18" charset="0"/>
              </a:rPr>
              <a:t>Beginner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Undergraduate (2</a:t>
            </a:r>
            <a:r>
              <a:rPr kumimoji="0" lang="en-US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nd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year)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+mj-lt"/>
                <a:cs typeface="Times New Roman" pitchFamily="18" charset="0"/>
              </a:rPr>
              <a:t>Age 19-23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3 hours Spanish/week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169322" y="2308225"/>
            <a:ext cx="212725" cy="250825"/>
          </a:xfrm>
          <a:prstGeom prst="downArrow">
            <a:avLst>
              <a:gd name="adj1" fmla="val 50000"/>
              <a:gd name="adj2" fmla="val 29478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427984" y="1223963"/>
            <a:ext cx="4608512" cy="2349053"/>
          </a:xfrm>
          <a:prstGeom prst="flowChart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GROUP A (15 participants)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7 male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8 female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Calibri" pitchFamily="34" charset="0"/>
                <a:cs typeface="Calibri" pitchFamily="34" charset="0"/>
              </a:rPr>
              <a:t>Native language: 7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English</a:t>
            </a:r>
            <a:r>
              <a:rPr lang="en-US" sz="2000" dirty="0"/>
              <a:t>,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2 Chinese</a:t>
            </a:r>
            <a:r>
              <a:rPr lang="en-US" sz="2000" dirty="0"/>
              <a:t>,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2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>Cantonese</a:t>
            </a:r>
            <a:r>
              <a:rPr lang="en-US" sz="2000" dirty="0" smtClean="0"/>
              <a:t>,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>1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Lithuanian</a:t>
            </a:r>
            <a:r>
              <a:rPr lang="en-US" sz="2000" dirty="0"/>
              <a:t>,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1 Hindi</a:t>
            </a:r>
            <a:r>
              <a:rPr lang="en-US" sz="2000" dirty="0"/>
              <a:t>, </a:t>
            </a:r>
            <a:endParaRPr lang="en-US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Calibri" pitchFamily="34" charset="0"/>
                <a:cs typeface="Calibri" pitchFamily="34" charset="0"/>
              </a:rPr>
              <a:t>1 Vietnamese,</a:t>
            </a:r>
            <a:r>
              <a:rPr lang="en-US" sz="2000" dirty="0"/>
              <a:t>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>1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Russian/Kazakh</a:t>
            </a:r>
            <a:endParaRPr 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433056" y="3794531"/>
            <a:ext cx="4603440" cy="2370773"/>
          </a:xfrm>
          <a:prstGeom prst="flowChart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GROUP B (15 participants)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7 male</a:t>
            </a:r>
            <a:r>
              <a:rPr lang="en-US" sz="2000" dirty="0" smtClean="0">
                <a:latin typeface="+mj-lt"/>
              </a:rPr>
              <a:t>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8 female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Calibri" pitchFamily="34" charset="0"/>
                <a:cs typeface="Calibri" pitchFamily="34" charset="0"/>
              </a:rPr>
              <a:t>Native language: 7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English</a:t>
            </a:r>
            <a:r>
              <a:rPr lang="en-US" sz="2000" dirty="0"/>
              <a:t>,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5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>Chinese</a:t>
            </a:r>
            <a:r>
              <a:rPr lang="en-US" sz="2000" dirty="0" smtClean="0"/>
              <a:t>,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>1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Vietnamese</a:t>
            </a:r>
            <a:r>
              <a:rPr lang="en-US" sz="2000" dirty="0"/>
              <a:t>,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1 Czech</a:t>
            </a:r>
            <a:r>
              <a:rPr lang="en-US" sz="2000" dirty="0"/>
              <a:t>, 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1 Arabic</a:t>
            </a:r>
            <a:endParaRPr 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23928" y="2596332"/>
            <a:ext cx="374650" cy="328612"/>
          </a:xfrm>
          <a:prstGeom prst="rightArrow">
            <a:avLst>
              <a:gd name="adj1" fmla="val 50000"/>
              <a:gd name="adj2" fmla="val 28502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923928" y="4180508"/>
            <a:ext cx="374650" cy="328612"/>
          </a:xfrm>
          <a:prstGeom prst="rightArrow">
            <a:avLst>
              <a:gd name="adj1" fmla="val 50000"/>
              <a:gd name="adj2" fmla="val 28502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5496" y="500479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Setting and participants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2987824" y="404664"/>
            <a:ext cx="2716732" cy="720080"/>
          </a:xfrm>
          <a:prstGeom prst="flowChart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12-WEEK STUDY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Feb-May 2012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51520" y="1412776"/>
            <a:ext cx="3685092" cy="2016224"/>
          </a:xfrm>
          <a:prstGeom prst="flowChartProcess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WEEKS 1-6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 A (experimental group) prepare their dictionary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 B (control group)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11560" y="4293096"/>
            <a:ext cx="2880320" cy="2160240"/>
          </a:xfrm>
          <a:prstGeom prst="flowChart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WEEK 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 A’s dictionary is finished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Vocabulary Test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1: </a:t>
            </a:r>
            <a:r>
              <a:rPr lang="en-US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ALL students</a:t>
            </a:r>
            <a:endParaRPr lang="en-US" sz="2000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148064" y="1423169"/>
            <a:ext cx="3744416" cy="2005831"/>
          </a:xfrm>
          <a:prstGeom prst="flowChartProcess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WEEKS 7-12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 B (experimental group) prepare their dictionary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 A (control group)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704556" y="4293096"/>
            <a:ext cx="2827884" cy="2160240"/>
          </a:xfrm>
          <a:prstGeom prst="flowChart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WEEK 12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 B’s dictionary is finished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Vocabulary Test 2: ALL students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1763688" y="36450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6876256" y="366294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4"/>
            <a:ext cx="8229600" cy="990600"/>
          </a:xfrm>
        </p:spPr>
        <p:txBody>
          <a:bodyPr/>
          <a:lstStyle/>
          <a:p>
            <a:r>
              <a:rPr lang="en-GB" b="1" dirty="0" smtClean="0"/>
              <a:t>Procedure: the dictionaries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Students’ role:</a:t>
            </a:r>
          </a:p>
          <a:p>
            <a:pPr marL="0" indent="0">
              <a:buNone/>
            </a:pPr>
            <a:r>
              <a:rPr lang="en-GB" sz="3600" dirty="0"/>
              <a:t>► </a:t>
            </a:r>
            <a:r>
              <a:rPr lang="en-GB" sz="3600" dirty="0" smtClean="0"/>
              <a:t>Choose words and prepare entries</a:t>
            </a:r>
          </a:p>
          <a:p>
            <a:pPr marL="0" indent="0">
              <a:buNone/>
            </a:pPr>
            <a:r>
              <a:rPr lang="en-GB" sz="3600" dirty="0"/>
              <a:t>► </a:t>
            </a:r>
            <a:r>
              <a:rPr lang="en-GB" sz="3600" dirty="0" smtClean="0"/>
              <a:t>Collaboration</a:t>
            </a:r>
          </a:p>
          <a:p>
            <a:pPr marL="0" indent="0">
              <a:spcBef>
                <a:spcPts val="180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GB" sz="3600" dirty="0" smtClean="0"/>
              <a:t>Teacher’s role:</a:t>
            </a:r>
          </a:p>
          <a:p>
            <a:pPr marL="0" indent="0">
              <a:buNone/>
            </a:pPr>
            <a:r>
              <a:rPr lang="en-GB" sz="3600" dirty="0"/>
              <a:t>► </a:t>
            </a:r>
            <a:r>
              <a:rPr lang="en-GB" sz="3600" dirty="0" smtClean="0"/>
              <a:t>Edit the dictionary (weekly update)</a:t>
            </a:r>
          </a:p>
          <a:p>
            <a:pPr marL="0" indent="0">
              <a:buNone/>
            </a:pPr>
            <a:r>
              <a:rPr lang="en-GB" sz="3600" dirty="0"/>
              <a:t>► </a:t>
            </a:r>
            <a:r>
              <a:rPr lang="en-GB" sz="3600" dirty="0" smtClean="0"/>
              <a:t>Check information in the entries</a:t>
            </a:r>
          </a:p>
          <a:p>
            <a:pPr marL="0" indent="0">
              <a:buNone/>
            </a:pPr>
            <a:r>
              <a:rPr lang="en-GB" sz="3600" dirty="0"/>
              <a:t>►</a:t>
            </a:r>
            <a:r>
              <a:rPr lang="en-GB" sz="3600" dirty="0" smtClean="0"/>
              <a:t> Guidance</a:t>
            </a:r>
          </a:p>
        </p:txBody>
      </p:sp>
    </p:spTree>
    <p:extLst>
      <p:ext uri="{BB962C8B-B14F-4D97-AF65-F5344CB8AC3E}">
        <p14:creationId xmlns:p14="http://schemas.microsoft.com/office/powerpoint/2010/main" val="31124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00617"/>
              </p:ext>
            </p:extLst>
          </p:nvPr>
        </p:nvGraphicFramePr>
        <p:xfrm>
          <a:off x="251520" y="548680"/>
          <a:ext cx="8712968" cy="580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6336704"/>
              </a:tblGrid>
              <a:tr h="513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Spanish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 dirty="0">
                          <a:effectLst/>
                        </a:rPr>
                        <a:t>Empresa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</a:rPr>
                        <a:t>English</a:t>
                      </a:r>
                      <a:endParaRPr lang="en-GB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 smtClean="0">
                          <a:effectLst/>
                        </a:rPr>
                        <a:t>company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Grammar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LA </a:t>
                      </a:r>
                      <a:r>
                        <a:rPr lang="en-GB" sz="2500" dirty="0" err="1">
                          <a:effectLst/>
                        </a:rPr>
                        <a:t>empresa</a:t>
                      </a:r>
                      <a:r>
                        <a:rPr lang="en-GB" sz="2500" dirty="0">
                          <a:effectLst/>
                        </a:rPr>
                        <a:t> (feminine noun)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</a:rPr>
                        <a:t>Example</a:t>
                      </a:r>
                      <a:endParaRPr lang="en-GB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i="1" dirty="0">
                          <a:effectLst/>
                        </a:rPr>
                        <a:t>La </a:t>
                      </a:r>
                      <a:r>
                        <a:rPr lang="en-GB" sz="2500" i="1" dirty="0" err="1">
                          <a:effectLst/>
                        </a:rPr>
                        <a:t>empresa</a:t>
                      </a:r>
                      <a:r>
                        <a:rPr lang="en-GB" sz="2500" i="1" dirty="0">
                          <a:effectLst/>
                        </a:rPr>
                        <a:t> </a:t>
                      </a:r>
                      <a:r>
                        <a:rPr lang="en-GB" sz="2500" i="1" dirty="0" err="1">
                          <a:effectLst/>
                        </a:rPr>
                        <a:t>tiene</a:t>
                      </a:r>
                      <a:r>
                        <a:rPr lang="en-GB" sz="2500" i="1" dirty="0">
                          <a:effectLst/>
                        </a:rPr>
                        <a:t> 4.000 </a:t>
                      </a:r>
                      <a:r>
                        <a:rPr lang="en-GB" sz="2500" i="1" dirty="0" err="1">
                          <a:effectLst/>
                        </a:rPr>
                        <a:t>empleados</a:t>
                      </a:r>
                      <a:r>
                        <a:rPr lang="en-GB" sz="2500" dirty="0">
                          <a:effectLst/>
                        </a:rPr>
                        <a:t>.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Synonyms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Antonyms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La </a:t>
                      </a:r>
                      <a:r>
                        <a:rPr lang="en-GB" sz="2500" dirty="0" err="1" smtClean="0">
                          <a:effectLst/>
                        </a:rPr>
                        <a:t>compañía</a:t>
                      </a:r>
                      <a:r>
                        <a:rPr lang="en-GB" sz="2500" dirty="0" smtClean="0">
                          <a:effectLst/>
                        </a:rPr>
                        <a:t> </a:t>
                      </a:r>
                      <a:r>
                        <a:rPr lang="en-GB" sz="2500" dirty="0">
                          <a:effectLst/>
                        </a:rPr>
                        <a:t>(sin.)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</a:rPr>
                        <a:t>Other Information (register, related words, image, etc.)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500" dirty="0" err="1">
                          <a:effectLst/>
                        </a:rPr>
                        <a:t>empresario</a:t>
                      </a:r>
                      <a:r>
                        <a:rPr lang="en-GB" sz="2500" dirty="0">
                          <a:effectLst/>
                        </a:rPr>
                        <a:t>/a: businessman/businesswoman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500" dirty="0" smtClean="0">
                          <a:effectLst/>
                        </a:rPr>
                        <a:t>(</a:t>
                      </a:r>
                      <a:r>
                        <a:rPr lang="en-GB" sz="2500" dirty="0" err="1">
                          <a:effectLst/>
                        </a:rPr>
                        <a:t>Ciencias</a:t>
                      </a:r>
                      <a:r>
                        <a:rPr lang="en-GB" sz="2500" dirty="0">
                          <a:effectLst/>
                        </a:rPr>
                        <a:t>) </a:t>
                      </a:r>
                      <a:r>
                        <a:rPr lang="en-GB" sz="2500" dirty="0" err="1">
                          <a:effectLst/>
                        </a:rPr>
                        <a:t>Empresariales</a:t>
                      </a:r>
                      <a:r>
                        <a:rPr lang="en-GB" sz="2500" dirty="0">
                          <a:effectLst/>
                        </a:rPr>
                        <a:t>: </a:t>
                      </a:r>
                      <a:endParaRPr lang="en-GB" sz="25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500" dirty="0" smtClean="0">
                          <a:effectLst/>
                        </a:rPr>
                        <a:t>Business </a:t>
                      </a:r>
                      <a:r>
                        <a:rPr lang="en-GB" sz="2500" dirty="0">
                          <a:effectLst/>
                        </a:rPr>
                        <a:t>Studies</a:t>
                      </a:r>
                      <a:endParaRPr lang="en-GB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5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70456"/>
              </p:ext>
            </p:extLst>
          </p:nvPr>
        </p:nvGraphicFramePr>
        <p:xfrm>
          <a:off x="323528" y="980728"/>
          <a:ext cx="8640960" cy="513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1628"/>
                <a:gridCol w="5869332"/>
              </a:tblGrid>
              <a:tr h="3737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AGENDA</a:t>
                      </a: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English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Diary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7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Grammar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LA agenda (feminine noun)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06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Example</a:t>
                      </a: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 i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Tengo la agenda muy ocupada esta semana.</a:t>
                      </a:r>
                      <a:endParaRPr lang="en-GB" sz="2500" i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 i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¿Qué tienes en tu agenda el lunes a las 10?</a:t>
                      </a:r>
                      <a:endParaRPr lang="en-GB" sz="2500" i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7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Synonym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7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Antonym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172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Other information (register, image, related words, etc</a:t>
                      </a:r>
                      <a:r>
                        <a:rPr lang="en-GB" sz="2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144" y="4365104"/>
            <a:ext cx="221012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9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64624"/>
              </p:ext>
            </p:extLst>
          </p:nvPr>
        </p:nvGraphicFramePr>
        <p:xfrm>
          <a:off x="251520" y="476672"/>
          <a:ext cx="8712968" cy="617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6408712"/>
              </a:tblGrid>
              <a:tr h="2073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NEGOCIO</a:t>
                      </a: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English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Business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670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Grammar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EL negocio (masculine noun)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41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Example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 i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Tengo </a:t>
                      </a:r>
                      <a:r>
                        <a:rPr lang="es-ES_tradnl" sz="2500" i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un negocio de compraventa de coches.</a:t>
                      </a:r>
                      <a:endParaRPr lang="en-GB" sz="2500" i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500" i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Muchos países hacen negocios con China en estos momentos.</a:t>
                      </a:r>
                      <a:endParaRPr lang="en-GB" sz="2500" i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07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Synonym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07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Antonym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34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500">
                          <a:effectLst/>
                          <a:latin typeface="Calibri" pitchFamily="34" charset="0"/>
                          <a:cs typeface="Calibri" pitchFamily="34" charset="0"/>
                        </a:rPr>
                        <a:t>Other information (register, image, related words, etc.)</a:t>
                      </a:r>
                      <a:endParaRPr lang="en-GB" sz="25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comercio: 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trade</a:t>
                      </a:r>
                      <a:endParaRPr lang="en-GB" sz="25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LA empresa: 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company</a:t>
                      </a:r>
                      <a:endParaRPr lang="en-GB" sz="25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LA comida de negocios: 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business</a:t>
                      </a: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_tradnl" sz="2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lunch</a:t>
                      </a:r>
                      <a:endParaRPr lang="en-GB" sz="25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EL/LA empresaria 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or</a:t>
                      </a: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EL hombre de negocios/LA mujer de negocios: 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businessman</a:t>
                      </a: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woman</a:t>
                      </a:r>
                      <a:endParaRPr lang="en-GB" sz="25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artículo: </a:t>
                      </a:r>
                      <a:r>
                        <a:rPr lang="es-ES_tradnl" sz="25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product</a:t>
                      </a:r>
                      <a:endParaRPr lang="en-GB" sz="25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2626</TotalTime>
  <Words>1222</Words>
  <Application>Microsoft Office PowerPoint</Application>
  <PresentationFormat>On-screen Show (4:3)</PresentationFormat>
  <Paragraphs>220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A CASE STUDY:  WRITING A SPANISH DICTIONARY AS A COLLABORATIVE TASK AMONG BEGINNER STUDENTS</vt:lpstr>
      <vt:lpstr>Background: why this study?</vt:lpstr>
      <vt:lpstr>Research questions</vt:lpstr>
      <vt:lpstr>PowerPoint Presentation</vt:lpstr>
      <vt:lpstr>PowerPoint Presentation</vt:lpstr>
      <vt:lpstr>Procedure: the dictionaries</vt:lpstr>
      <vt:lpstr>PowerPoint Presentation</vt:lpstr>
      <vt:lpstr>PowerPoint Presentation</vt:lpstr>
      <vt:lpstr>PowerPoint Presentation</vt:lpstr>
      <vt:lpstr>PowerPoint Presentation</vt:lpstr>
      <vt:lpstr>Results</vt:lpstr>
      <vt:lpstr>PowerPoint Presentation</vt:lpstr>
      <vt:lpstr>PowerPoint Presentation</vt:lpstr>
      <vt:lpstr>PowerPoint Presentation</vt:lpstr>
      <vt:lpstr>Research question 1</vt:lpstr>
      <vt:lpstr>Results</vt:lpstr>
      <vt:lpstr>Questionnaire 1: pre-task</vt:lpstr>
      <vt:lpstr>PowerPoint Presentation</vt:lpstr>
      <vt:lpstr>PowerPoint Presentation</vt:lpstr>
      <vt:lpstr>Questionnaire 2: post-task</vt:lpstr>
      <vt:lpstr>Questionnaire 2: post-task</vt:lpstr>
      <vt:lpstr>PowerPoint Presentation</vt:lpstr>
      <vt:lpstr>Questionnaire 2: post-task</vt:lpstr>
      <vt:lpstr>PowerPoint Presentation</vt:lpstr>
      <vt:lpstr>Research question 2</vt:lpstr>
      <vt:lpstr>Results</vt:lpstr>
      <vt:lpstr>Questionnaire 2: post-task</vt:lpstr>
      <vt:lpstr>PowerPoint Presentation</vt:lpstr>
      <vt:lpstr>Questionnaire 2: post-task</vt:lpstr>
      <vt:lpstr>PowerPoint Presentation</vt:lpstr>
      <vt:lpstr>Research question 3</vt:lpstr>
      <vt:lpstr>Results: group interviews</vt:lpstr>
      <vt:lpstr>Conclusions</vt:lpstr>
      <vt:lpstr>The road ahead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Wilkins C.L.</cp:lastModifiedBy>
  <cp:revision>245</cp:revision>
  <cp:lastPrinted>2012-06-29T11:43:50Z</cp:lastPrinted>
  <dcterms:created xsi:type="dcterms:W3CDTF">2012-06-07T12:39:47Z</dcterms:created>
  <dcterms:modified xsi:type="dcterms:W3CDTF">2012-09-18T09:50:31Z</dcterms:modified>
</cp:coreProperties>
</file>